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01_0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</p:sldMasterIdLst>
  <p:notesMasterIdLst>
    <p:notesMasterId r:id="rId9"/>
  </p:notesMasterIdLst>
  <p:sldIdLst>
    <p:sldId id="256" r:id="rId2"/>
    <p:sldId id="257" r:id="rId3"/>
    <p:sldId id="262" r:id="rId4"/>
    <p:sldId id="263" r:id="rId5"/>
    <p:sldId id="270" r:id="rId6"/>
    <p:sldId id="276" r:id="rId7"/>
    <p:sldId id="287" r:id="rId8"/>
  </p:sldIdLst>
  <p:sldSz cx="9144000" cy="5143500" type="screen16x9"/>
  <p:notesSz cx="6858000" cy="9144000"/>
  <p:embeddedFontLst>
    <p:embeddedFont>
      <p:font typeface="Crimson Text" panose="020B0604020202020204" charset="0"/>
      <p:regular r:id="rId10"/>
      <p:bold r:id="rId11"/>
      <p:italic r:id="rId12"/>
      <p:boldItalic r:id="rId13"/>
    </p:embeddedFont>
    <p:embeddedFont>
      <p:font typeface="Amasis MT Pro Black" panose="020B0604020202020204" charset="0"/>
      <p:bold r:id="rId14"/>
      <p:boldItalic r:id="rId15"/>
    </p:embeddedFont>
    <p:embeddedFont>
      <p:font typeface="Merriweather Light" panose="020B0604020202020204" charset="0"/>
      <p:regular r:id="rId16"/>
      <p:bold r:id="rId17"/>
      <p:italic r:id="rId18"/>
      <p:boldItalic r:id="rId19"/>
    </p:embeddedFont>
    <p:embeddedFont>
      <p:font typeface="Vidaloka" panose="020B0604020202020204" charset="0"/>
      <p:regular r:id="rId20"/>
    </p:embeddedFont>
    <p:embeddedFont>
      <p:font typeface="Lato" panose="020B0604020202020204" charset="0"/>
      <p:regular r:id="rId21"/>
      <p:bold r:id="rId22"/>
      <p:italic r:id="rId23"/>
      <p:boldItalic r:id="rId24"/>
    </p:embeddedFont>
    <p:embeddedFont>
      <p:font typeface="Montserrat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B9BCEF-0DCF-CBCC-3598-A47B70D6F069}" name="Valentina Ríos" initials="VR" userId="f82b6e272845dd8c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7A81605-3D4E-46D7-9A89-EEDBE345806F}">
  <a:tblStyle styleId="{D7A81605-3D4E-46D7-9A89-EEDBE34580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50" autoAdjust="0"/>
    <p:restoredTop sz="78010" autoAdjust="0"/>
  </p:normalViewPr>
  <p:slideViewPr>
    <p:cSldViewPr snapToGrid="0">
      <p:cViewPr varScale="1">
        <p:scale>
          <a:sx n="75" d="100"/>
          <a:sy n="75" d="100"/>
        </p:scale>
        <p:origin x="9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9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omments/modernComment_101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E299B93-2C49-44DA-B04C-62A9B0D05DE2}" authorId="{CDB9BCEF-0DCF-CBCC-3598-A47B70D6F069}" created="2023-12-08T15:24:51.30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7"/>
      <ac:spMk id="489" creationId="{00000000-0000-0000-0000-000000000000}"/>
      <ac:txMk cp="136" len="44">
        <ac:context len="468" hash="876149238"/>
      </ac:txMk>
    </ac:txMkLst>
    <p188:pos x="4849350" y="1482975"/>
    <p188:txBody>
      <a:bodyPr/>
      <a:lstStyle/>
      <a:p>
        <a:r>
          <a:rPr lang="es-ES"/>
          <a:t>8.	Reconocer el cuidado como un derecho de las personas a cuidar, a ser cuidadas y a ejercer el autocuidado sobre la base de los principios de igualdad, universalidad y corresponsabilidad social y de género y, por lo tanto, como una responsabilidad que debe ser compartida por las personas de todos los sectores de la sociedad, las familias, las comunidades, las empresas y el Estado, adoptando marcos normativos, políticas, programas y sistemas integrales de cuidado con perspectiva de interseccionalidad e interculturalidad, que respeten, protejan y cumplan los derechos de quienes reciben y proveen cuidados de forma remunerada y no remunerada, que prevengan todas las formas de acoso sexual y laboral en el mundo del trabajo formal e informal y que liberen tiempo para que las mujeres puedan incorporarse al empleo y a la educación, participar en la vida pública, en la política y en la economía, y disfrutar plenamente de su autonomía;</a:t>
        </a:r>
      </a:p>
    </p188:txBody>
  </p188:cm>
  <p188:cm id="{68D3AD42-B98A-4CB7-A363-0493FE7A4FA1}" authorId="{CDB9BCEF-0DCF-CBCC-3598-A47B70D6F069}" created="2023-12-08T20:03:23.94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7"/>
      <ac:spMk id="489" creationId="{00000000-0000-0000-0000-000000000000}"/>
    </ac:deMkLst>
    <p188:txBody>
      <a:bodyPr/>
      <a:lstStyle/>
      <a:p>
        <a:r>
          <a:rPr lang="es-ES"/>
          <a:t>“El Compromiso de Buenos Aires es la hoja de ruta para impulsar políticas y sistemas de cuidados integrales, empleo decente y la participación plena e igualitaria de las mujeres en posiciones de liderazgo y en sectores estratégicos de la economía. ” Sole, esto está en una nota informativa de la cepal sobre el compromiso de buenos aires, me pareció interesante y lo deje por aquí para verlo. https://www.cepal.org/es/notas/compromiso-buenos-aires-punto-llegada-punto-partida#:~:text=El%20Compromiso%20de%20Buenos%20Aires%20es%20la%20hoja%20de%20ruta,sectores%20estrat%C3%A9gicos%20de%20la%20econom%C3%ADa.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105aad17dc0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105aad17dc0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Y" dirty="0" smtClean="0"/>
              <a:t>Promover las</a:t>
            </a:r>
            <a:r>
              <a:rPr lang="es-UY" baseline="0" dirty="0" smtClean="0"/>
              <a:t> masculinidades corresponsables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Y" baseline="0" dirty="0" smtClean="0"/>
              <a:t>Valoración del trabajo de cuidados en la medidas de compensación económica en la disolución del vinculo matrimonial o de convivencia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UY" baseline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Y" baseline="0" dirty="0" smtClean="0"/>
              <a:t>Pol Estado que favorezcan la corresponsabilidad de genero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cc7554a049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cc7554a049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cc7554a049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cc7554a049_0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107aaa41fe9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107aaa41fe9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975" y="12483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40000" y="330090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-257975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 flipH="1">
            <a:off x="6467450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0" name="Google Shape;450;p5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1" name="Google Shape;451;p5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8" name="Google Shape;458;p5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9" name="Google Shape;459;p5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0" name="Google Shape;460;p52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0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2" name="Google Shape;462;p5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3" name="Google Shape;463;p5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4" name="Google Shape;464;p53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5" name="Google Shape;465;p53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6" name="Google Shape;466;p53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53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9pPr>
          </a:lstStyle>
          <a:p>
            <a:endParaRPr/>
          </a:p>
        </p:txBody>
      </p:sp>
      <p:cxnSp>
        <p:nvCxnSpPr>
          <p:cNvPr id="26" name="Google Shape;26;p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27;p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28;p4"/>
          <p:cNvCxnSpPr/>
          <p:nvPr/>
        </p:nvCxnSpPr>
        <p:spPr>
          <a:xfrm>
            <a:off x="6884900" y="-113600"/>
            <a:ext cx="2565600" cy="1306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5038975" y="2551449"/>
            <a:ext cx="2486100" cy="5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2"/>
          </p:nvPr>
        </p:nvSpPr>
        <p:spPr>
          <a:xfrm>
            <a:off x="5038975" y="2961200"/>
            <a:ext cx="2486100" cy="9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3"/>
          </p:nvPr>
        </p:nvSpPr>
        <p:spPr>
          <a:xfrm>
            <a:off x="1693175" y="2551449"/>
            <a:ext cx="2486100" cy="5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4"/>
          </p:nvPr>
        </p:nvSpPr>
        <p:spPr>
          <a:xfrm>
            <a:off x="1693175" y="2961200"/>
            <a:ext cx="2486100" cy="9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5" name="Google Shape;35;p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5"/>
          <p:cNvCxnSpPr/>
          <p:nvPr/>
        </p:nvCxnSpPr>
        <p:spPr>
          <a:xfrm flipH="1">
            <a:off x="6935750" y="3931325"/>
            <a:ext cx="2549400" cy="13545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89595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57" name="Google Shape;57;p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9"/>
          <p:cNvCxnSpPr/>
          <p:nvPr/>
        </p:nvCxnSpPr>
        <p:spPr>
          <a:xfrm flipH="1">
            <a:off x="5925450" y="2797500"/>
            <a:ext cx="3378000" cy="24669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12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699900" y="2821263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subTitle" idx="1"/>
          </p:nvPr>
        </p:nvSpPr>
        <p:spPr>
          <a:xfrm>
            <a:off x="699900" y="1675902"/>
            <a:ext cx="54582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1" name="Google Shape;121;p1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Google Shape;123;p16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24;p16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3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subTitle" idx="1"/>
          </p:nvPr>
        </p:nvSpPr>
        <p:spPr>
          <a:xfrm>
            <a:off x="264840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1732050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28" name="Google Shape;128;p1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1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17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17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ONLY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56" name="Google Shape;156;p2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" name="Google Shape;157;p2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" name="Google Shape;158;p21"/>
          <p:cNvCxnSpPr/>
          <p:nvPr/>
        </p:nvCxnSpPr>
        <p:spPr>
          <a:xfrm>
            <a:off x="7207350" y="-153175"/>
            <a:ext cx="2120400" cy="1273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2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1"/>
          <p:cNvSpPr txBox="1">
            <a:spLocks noGrp="1"/>
          </p:cNvSpPr>
          <p:nvPr>
            <p:ph type="subTitle" idx="1"/>
          </p:nvPr>
        </p:nvSpPr>
        <p:spPr>
          <a:xfrm>
            <a:off x="3509000" y="16938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36" name="Google Shape;236;p31"/>
          <p:cNvSpPr txBox="1">
            <a:spLocks noGrp="1"/>
          </p:cNvSpPr>
          <p:nvPr>
            <p:ph type="subTitle" idx="2"/>
          </p:nvPr>
        </p:nvSpPr>
        <p:spPr>
          <a:xfrm>
            <a:off x="3509025" y="21100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1"/>
          <p:cNvSpPr txBox="1">
            <a:spLocks noGrp="1"/>
          </p:cNvSpPr>
          <p:nvPr>
            <p:ph type="subTitle" idx="3"/>
          </p:nvPr>
        </p:nvSpPr>
        <p:spPr>
          <a:xfrm>
            <a:off x="953025" y="16938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38" name="Google Shape;238;p31"/>
          <p:cNvSpPr txBox="1">
            <a:spLocks noGrp="1"/>
          </p:cNvSpPr>
          <p:nvPr>
            <p:ph type="subTitle" idx="4"/>
          </p:nvPr>
        </p:nvSpPr>
        <p:spPr>
          <a:xfrm>
            <a:off x="953125" y="21100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1"/>
          <p:cNvSpPr txBox="1">
            <a:spLocks noGrp="1"/>
          </p:cNvSpPr>
          <p:nvPr>
            <p:ph type="subTitle" idx="5"/>
          </p:nvPr>
        </p:nvSpPr>
        <p:spPr>
          <a:xfrm>
            <a:off x="6064875" y="16938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40" name="Google Shape;240;p31"/>
          <p:cNvSpPr txBox="1">
            <a:spLocks noGrp="1"/>
          </p:cNvSpPr>
          <p:nvPr>
            <p:ph type="subTitle" idx="6"/>
          </p:nvPr>
        </p:nvSpPr>
        <p:spPr>
          <a:xfrm>
            <a:off x="6064875" y="21100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type="title"/>
          </p:nvPr>
        </p:nvSpPr>
        <p:spPr>
          <a:xfrm>
            <a:off x="1244250" y="445025"/>
            <a:ext cx="665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242" name="Google Shape;242;p31"/>
          <p:cNvSpPr txBox="1">
            <a:spLocks noGrp="1"/>
          </p:cNvSpPr>
          <p:nvPr>
            <p:ph type="subTitle" idx="7"/>
          </p:nvPr>
        </p:nvSpPr>
        <p:spPr>
          <a:xfrm>
            <a:off x="3509000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43" name="Google Shape;243;p31"/>
          <p:cNvSpPr txBox="1">
            <a:spLocks noGrp="1"/>
          </p:cNvSpPr>
          <p:nvPr>
            <p:ph type="subTitle" idx="8"/>
          </p:nvPr>
        </p:nvSpPr>
        <p:spPr>
          <a:xfrm>
            <a:off x="3509025" y="38149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1"/>
          <p:cNvSpPr txBox="1">
            <a:spLocks noGrp="1"/>
          </p:cNvSpPr>
          <p:nvPr>
            <p:ph type="subTitle" idx="9"/>
          </p:nvPr>
        </p:nvSpPr>
        <p:spPr>
          <a:xfrm>
            <a:off x="953025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45" name="Google Shape;245;p31"/>
          <p:cNvSpPr txBox="1">
            <a:spLocks noGrp="1"/>
          </p:cNvSpPr>
          <p:nvPr>
            <p:ph type="subTitle" idx="13"/>
          </p:nvPr>
        </p:nvSpPr>
        <p:spPr>
          <a:xfrm>
            <a:off x="953125" y="38149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1"/>
          <p:cNvSpPr txBox="1">
            <a:spLocks noGrp="1"/>
          </p:cNvSpPr>
          <p:nvPr>
            <p:ph type="subTitle" idx="14"/>
          </p:nvPr>
        </p:nvSpPr>
        <p:spPr>
          <a:xfrm>
            <a:off x="6064875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47" name="Google Shape;247;p31"/>
          <p:cNvSpPr txBox="1">
            <a:spLocks noGrp="1"/>
          </p:cNvSpPr>
          <p:nvPr>
            <p:ph type="subTitle" idx="15"/>
          </p:nvPr>
        </p:nvSpPr>
        <p:spPr>
          <a:xfrm>
            <a:off x="6064875" y="38149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48" name="Google Shape;248;p3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3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31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31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5" r:id="rId4"/>
    <p:sldLayoutId id="2147483658" r:id="rId5"/>
    <p:sldLayoutId id="2147483662" r:id="rId6"/>
    <p:sldLayoutId id="2147483663" r:id="rId7"/>
    <p:sldLayoutId id="2147483667" r:id="rId8"/>
    <p:sldLayoutId id="2147483677" r:id="rId9"/>
    <p:sldLayoutId id="2147483696" r:id="rId10"/>
    <p:sldLayoutId id="2147483698" r:id="rId11"/>
    <p:sldLayoutId id="214748369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1_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0"/>
            <a:ext cx="7251700" cy="5144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0"/>
          <p:cNvSpPr txBox="1">
            <a:spLocks noGrp="1"/>
          </p:cNvSpPr>
          <p:nvPr>
            <p:ph type="title"/>
          </p:nvPr>
        </p:nvSpPr>
        <p:spPr>
          <a:xfrm>
            <a:off x="713224" y="445025"/>
            <a:ext cx="703095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Amasis MT Pro Black" panose="020F0502020204030204" pitchFamily="18" charset="0"/>
              </a:rPr>
              <a:t>Compromiso de Buenos Aires</a:t>
            </a:r>
            <a:endParaRPr dirty="0"/>
          </a:p>
        </p:txBody>
      </p:sp>
      <p:sp>
        <p:nvSpPr>
          <p:cNvPr id="489" name="Google Shape;489;p60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811325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>
              <a:lnSpc>
                <a:spcPct val="150000"/>
              </a:lnSpc>
              <a:buSzPct val="100000"/>
            </a:pPr>
            <a:r>
              <a:rPr lang="es-ES" sz="1600" dirty="0" smtClean="0"/>
              <a:t>Consenso </a:t>
            </a:r>
            <a:r>
              <a:rPr lang="es-ES" sz="1600" dirty="0"/>
              <a:t>y </a:t>
            </a:r>
            <a:r>
              <a:rPr lang="es-ES" sz="1600" dirty="0" smtClean="0"/>
              <a:t>aprobación </a:t>
            </a:r>
            <a:r>
              <a:rPr lang="es-ES" sz="1600" dirty="0"/>
              <a:t>en el marco de la XV Conferencia Regional sobre la Mujer de América Latina y el Caribe de CEPAL, noviembre 2022.</a:t>
            </a:r>
          </a:p>
          <a:p>
            <a:pPr marL="285750" indent="-285750" algn="just">
              <a:lnSpc>
                <a:spcPct val="150000"/>
              </a:lnSpc>
              <a:buSzPct val="100000"/>
            </a:pPr>
            <a:r>
              <a:rPr lang="es-ES" sz="1600" dirty="0">
                <a:solidFill>
                  <a:schemeClr val="dk1"/>
                </a:solidFill>
              </a:rPr>
              <a:t>Pone al cuidado en el centro del desarrollo.</a:t>
            </a:r>
          </a:p>
          <a:p>
            <a:pPr marL="285750" indent="-285750" algn="just">
              <a:lnSpc>
                <a:spcPct val="150000"/>
              </a:lnSpc>
              <a:buSzPct val="100000"/>
            </a:pPr>
            <a:r>
              <a:rPr lang="es-ES" sz="1600" dirty="0">
                <a:solidFill>
                  <a:schemeClr val="dk1"/>
                </a:solidFill>
              </a:rPr>
              <a:t>El derecho al cuidado: a cuidar, ser cuidadas/os y al autocuidado.</a:t>
            </a:r>
          </a:p>
          <a:p>
            <a:pPr marL="285750" indent="-285750" algn="just">
              <a:lnSpc>
                <a:spcPct val="150000"/>
              </a:lnSpc>
              <a:buSzPct val="100000"/>
            </a:pPr>
            <a:r>
              <a:rPr lang="es-ES" sz="1600" dirty="0">
                <a:solidFill>
                  <a:schemeClr val="dk1"/>
                </a:solidFill>
              </a:rPr>
              <a:t>Busca tomar medidas para acelerar la implementación de la Declaración y Plataforma de Acción de Beijing y de la Agenda Regional de Género.</a:t>
            </a:r>
          </a:p>
          <a:p>
            <a:pPr marL="285750" indent="-285750" algn="just">
              <a:lnSpc>
                <a:spcPct val="150000"/>
              </a:lnSpc>
              <a:buSzPct val="100000"/>
            </a:pPr>
            <a:r>
              <a:rPr lang="es-ES" sz="1600" dirty="0">
                <a:solidFill>
                  <a:schemeClr val="dk1"/>
                </a:solidFill>
              </a:rPr>
              <a:t>Perspectiva de género, interseccionalidad, interculturalidad y derechos humanos.</a:t>
            </a:r>
          </a:p>
        </p:txBody>
      </p:sp>
    </p:spTree>
  </p:cSld>
  <p:clrMapOvr>
    <a:masterClrMapping/>
  </p:clrMapOvr>
  <p:extLst mod="1">
    <p:ext uri="{6950BFC3-D8DA-4A85-94F7-54DA5524770B}">
      <p188:commentRel xmlns=""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88;p60">
            <a:extLst>
              <a:ext uri="{FF2B5EF4-FFF2-40B4-BE49-F238E27FC236}">
                <a16:creationId xmlns:a16="http://schemas.microsoft.com/office/drawing/2014/main" id="{8BC1689E-CC7C-9AA9-96F5-4C4F23E59550}"/>
              </a:ext>
            </a:extLst>
          </p:cNvPr>
          <p:cNvSpPr txBox="1">
            <a:spLocks/>
          </p:cNvSpPr>
          <p:nvPr/>
        </p:nvSpPr>
        <p:spPr>
          <a:xfrm>
            <a:off x="865650" y="422374"/>
            <a:ext cx="7126883" cy="7855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000" b="1" dirty="0">
                <a:latin typeface="Amasis MT Pro Black" panose="020F0502020204030204" pitchFamily="18" charset="0"/>
              </a:rPr>
              <a:t/>
            </a:r>
            <a:br>
              <a:rPr lang="es-ES" sz="1000" b="1" dirty="0">
                <a:latin typeface="Amasis MT Pro Black" panose="020F0502020204030204" pitchFamily="18" charset="0"/>
              </a:rPr>
            </a:br>
            <a:r>
              <a:rPr lang="es-ES" sz="2800" b="1" dirty="0">
                <a:latin typeface="Amasis MT Pro Black" panose="020F0502020204030204" pitchFamily="18" charset="0"/>
              </a:rPr>
              <a:t>Dimensiones:</a:t>
            </a:r>
            <a:endParaRPr lang="es-ES" sz="1200" dirty="0"/>
          </a:p>
        </p:txBody>
      </p:sp>
      <p:sp>
        <p:nvSpPr>
          <p:cNvPr id="5" name="Google Shape;489;p60">
            <a:extLst>
              <a:ext uri="{FF2B5EF4-FFF2-40B4-BE49-F238E27FC236}">
                <a16:creationId xmlns:a16="http://schemas.microsoft.com/office/drawing/2014/main" id="{D3FB745B-B868-F7CE-5A84-AEB9289A088E}"/>
              </a:ext>
            </a:extLst>
          </p:cNvPr>
          <p:cNvSpPr txBox="1">
            <a:spLocks/>
          </p:cNvSpPr>
          <p:nvPr/>
        </p:nvSpPr>
        <p:spPr>
          <a:xfrm>
            <a:off x="865650" y="1207911"/>
            <a:ext cx="7717500" cy="3146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lnSpc>
                <a:spcPct val="150000"/>
              </a:lnSpc>
              <a:buSzPct val="150000"/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r>
              <a:rPr lang="es-ES" sz="1600" b="1" dirty="0">
                <a:solidFill>
                  <a:schemeClr val="tx1"/>
                </a:solidFill>
                <a:latin typeface="Montserrat" panose="00000500000000000000" pitchFamily="2" charset="0"/>
              </a:rPr>
              <a:t>Institucionalidad y arquitectura de igualdad de género:</a:t>
            </a:r>
          </a:p>
          <a:p>
            <a:pPr marL="892175" lvl="2" indent="-260350" algn="just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/>
                </a:solidFill>
                <a:latin typeface="Montserrat" panose="00000500000000000000" pitchFamily="2" charset="0"/>
              </a:rPr>
              <a:t>Transversalización de género en diferentes niveles y poderes del Estado.</a:t>
            </a:r>
          </a:p>
          <a:p>
            <a:pPr marL="892175" lvl="2" indent="-260350" algn="just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/>
                </a:solidFill>
                <a:latin typeface="Montserrat" panose="00000500000000000000" pitchFamily="2" charset="0"/>
              </a:rPr>
              <a:t>Sistemas integrales de cuidado.</a:t>
            </a:r>
          </a:p>
          <a:p>
            <a:pPr marL="892175" lvl="2" indent="-260350" algn="just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/>
                </a:solidFill>
                <a:latin typeface="Montserrat" panose="00000500000000000000" pitchFamily="2" charset="0"/>
              </a:rPr>
              <a:t>Espacios y mecanismos de coordinación</a:t>
            </a:r>
          </a:p>
          <a:p>
            <a:pPr marL="892175" lvl="2" indent="-260350" algn="just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/>
                </a:solidFill>
                <a:latin typeface="Montserrat" panose="00000500000000000000" pitchFamily="2" charset="0"/>
              </a:rPr>
              <a:t>Políticas </a:t>
            </a:r>
            <a:r>
              <a:rPr lang="es-ES" dirty="0" smtClean="0">
                <a:solidFill>
                  <a:schemeClr val="tx1"/>
                </a:solidFill>
                <a:latin typeface="Montserrat" panose="00000500000000000000" pitchFamily="2" charset="0"/>
              </a:rPr>
              <a:t>intersectoriales</a:t>
            </a:r>
          </a:p>
          <a:p>
            <a:pPr marL="892175" lvl="2" indent="-260350" algn="just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chemeClr val="tx1"/>
                </a:solidFill>
                <a:latin typeface="Montserrat" panose="00000500000000000000" pitchFamily="2" charset="0"/>
              </a:rPr>
              <a:t>Marcos normativos</a:t>
            </a:r>
            <a:endParaRPr lang="es-ES" dirty="0" smtClean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892175" lvl="2" indent="-260350" algn="just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</a:pPr>
            <a:endParaRPr lang="es-ES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lvl="2" algn="just">
              <a:lnSpc>
                <a:spcPct val="150000"/>
              </a:lnSpc>
              <a:buSzPct val="100000"/>
            </a:pPr>
            <a:endParaRPr lang="es-ES" sz="16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88;p60">
            <a:extLst>
              <a:ext uri="{FF2B5EF4-FFF2-40B4-BE49-F238E27FC236}">
                <a16:creationId xmlns:a16="http://schemas.microsoft.com/office/drawing/2014/main" id="{C81622B1-19F5-C798-33DA-D49C374DA54D}"/>
              </a:ext>
            </a:extLst>
          </p:cNvPr>
          <p:cNvSpPr txBox="1">
            <a:spLocks/>
          </p:cNvSpPr>
          <p:nvPr/>
        </p:nvSpPr>
        <p:spPr>
          <a:xfrm>
            <a:off x="865650" y="422375"/>
            <a:ext cx="7126883" cy="7078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800" b="1" dirty="0">
                <a:latin typeface="Amasis MT Pro Black" panose="020F0502020204030204" pitchFamily="18" charset="0"/>
              </a:rPr>
              <a:t>Dimensiones:</a:t>
            </a:r>
            <a:endParaRPr lang="es-ES" sz="1200" dirty="0"/>
          </a:p>
        </p:txBody>
      </p:sp>
      <p:sp>
        <p:nvSpPr>
          <p:cNvPr id="7" name="Google Shape;489;p60">
            <a:extLst>
              <a:ext uri="{FF2B5EF4-FFF2-40B4-BE49-F238E27FC236}">
                <a16:creationId xmlns:a16="http://schemas.microsoft.com/office/drawing/2014/main" id="{B4A3CFB2-1575-8E93-A308-D985E9666B94}"/>
              </a:ext>
            </a:extLst>
          </p:cNvPr>
          <p:cNvSpPr txBox="1">
            <a:spLocks/>
          </p:cNvSpPr>
          <p:nvPr/>
        </p:nvSpPr>
        <p:spPr>
          <a:xfrm>
            <a:off x="865649" y="1130200"/>
            <a:ext cx="7883239" cy="3146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lnSpc>
                <a:spcPct val="150000"/>
              </a:lnSpc>
              <a:buSzPct val="150000"/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r>
              <a:rPr lang="es-ES" sz="1600" b="1" dirty="0">
                <a:solidFill>
                  <a:schemeClr val="tx1"/>
                </a:solidFill>
                <a:latin typeface="Montserrat" panose="00000500000000000000" pitchFamily="2" charset="0"/>
              </a:rPr>
              <a:t>Políticas públicas, medidas y acciones:</a:t>
            </a:r>
          </a:p>
          <a:p>
            <a:pPr marL="892175" lvl="2" indent="-260350" algn="just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</a:pPr>
            <a:endParaRPr lang="es-ES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892175" lvl="2" indent="-260350" algn="just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chemeClr val="tx1"/>
                </a:solidFill>
                <a:latin typeface="Montserrat" panose="00000500000000000000" pitchFamily="2" charset="0"/>
              </a:rPr>
              <a:t>Feminización </a:t>
            </a:r>
            <a:r>
              <a:rPr lang="es-ES" dirty="0">
                <a:solidFill>
                  <a:schemeClr val="tx1"/>
                </a:solidFill>
                <a:latin typeface="Montserrat" panose="00000500000000000000" pitchFamily="2" charset="0"/>
              </a:rPr>
              <a:t>de la pobreza</a:t>
            </a:r>
          </a:p>
          <a:p>
            <a:pPr marL="892175" lvl="2" indent="-260350" algn="just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/>
                </a:solidFill>
                <a:latin typeface="Montserrat" panose="00000500000000000000" pitchFamily="2" charset="0"/>
              </a:rPr>
              <a:t>Trabajo decente</a:t>
            </a:r>
          </a:p>
          <a:p>
            <a:pPr marL="892175" lvl="2" indent="-260350" algn="just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/>
                </a:solidFill>
                <a:latin typeface="Montserrat" panose="00000500000000000000" pitchFamily="2" charset="0"/>
              </a:rPr>
              <a:t>División sexual del </a:t>
            </a:r>
            <a:r>
              <a:rPr lang="es-ES" dirty="0" smtClean="0">
                <a:solidFill>
                  <a:schemeClr val="tx1"/>
                </a:solidFill>
                <a:latin typeface="Montserrat" panose="00000500000000000000" pitchFamily="2" charset="0"/>
              </a:rPr>
              <a:t>trabajo</a:t>
            </a:r>
          </a:p>
          <a:p>
            <a:pPr marL="892175" lvl="2" indent="-260350" algn="just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chemeClr val="tx1"/>
                </a:solidFill>
                <a:latin typeface="Montserrat" panose="00000500000000000000" pitchFamily="2" charset="0"/>
              </a:rPr>
              <a:t>Masculinidades corresponsables</a:t>
            </a:r>
            <a:endParaRPr lang="es-ES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892175" lvl="2" indent="-260350" algn="just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/>
                </a:solidFill>
                <a:latin typeface="Montserrat" panose="00000500000000000000" pitchFamily="2" charset="0"/>
              </a:rPr>
              <a:t>Trabajadoras domésticas</a:t>
            </a:r>
          </a:p>
          <a:p>
            <a:pPr marL="892175" lvl="2" indent="-260350" algn="just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chemeClr val="tx1"/>
                </a:solidFill>
                <a:latin typeface="Montserrat" panose="00000500000000000000" pitchFamily="2" charset="0"/>
              </a:rPr>
              <a:t>Discapacidad</a:t>
            </a:r>
          </a:p>
          <a:p>
            <a:pPr marL="892175" lvl="2" indent="-260350" algn="just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/>
                </a:solidFill>
                <a:latin typeface="Montserrat" panose="00000500000000000000" pitchFamily="2" charset="0"/>
              </a:rPr>
              <a:t>Medidas de compensación </a:t>
            </a:r>
            <a:r>
              <a:rPr lang="es-ES" dirty="0" smtClean="0">
                <a:solidFill>
                  <a:schemeClr val="tx1"/>
                </a:solidFill>
                <a:latin typeface="Montserrat" panose="00000500000000000000" pitchFamily="2" charset="0"/>
              </a:rPr>
              <a:t>económica asociadas a cuidados.</a:t>
            </a:r>
            <a:endParaRPr lang="es-ES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A606911-55C7-D7EC-11C5-C559E4979AD7}"/>
              </a:ext>
            </a:extLst>
          </p:cNvPr>
          <p:cNvSpPr txBox="1"/>
          <p:nvPr/>
        </p:nvSpPr>
        <p:spPr>
          <a:xfrm>
            <a:off x="4199467" y="1852992"/>
            <a:ext cx="4549422" cy="1994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2175" lvl="2" indent="-260350" algn="just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s-ES" sz="1400" dirty="0">
                <a:solidFill>
                  <a:schemeClr val="tx1"/>
                </a:solidFill>
                <a:latin typeface="Montserrat" panose="00000500000000000000" pitchFamily="2" charset="0"/>
              </a:rPr>
              <a:t>Personas mayores</a:t>
            </a:r>
          </a:p>
          <a:p>
            <a:pPr marL="892175" lvl="2" indent="-260350" algn="just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s-ES" sz="1400" dirty="0">
                <a:solidFill>
                  <a:schemeClr val="tx1"/>
                </a:solidFill>
                <a:latin typeface="Montserrat" panose="00000500000000000000" pitchFamily="2" charset="0"/>
              </a:rPr>
              <a:t>Ambiente</a:t>
            </a:r>
          </a:p>
          <a:p>
            <a:pPr marL="892175" lvl="2" indent="-260350" algn="just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/>
                </a:solidFill>
                <a:latin typeface="Montserrat" panose="00000500000000000000" pitchFamily="2" charset="0"/>
              </a:rPr>
              <a:t>Vi</a:t>
            </a:r>
            <a:r>
              <a:rPr lang="es-ES" sz="1400" dirty="0">
                <a:solidFill>
                  <a:schemeClr val="tx1"/>
                </a:solidFill>
                <a:latin typeface="Montserrat" panose="00000500000000000000" pitchFamily="2" charset="0"/>
              </a:rPr>
              <a:t>olencia y discriminación</a:t>
            </a:r>
          </a:p>
          <a:p>
            <a:pPr marL="892175" lvl="2" indent="-260350" algn="just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/>
                </a:solidFill>
                <a:latin typeface="Montserrat" panose="00000500000000000000" pitchFamily="2" charset="0"/>
              </a:rPr>
              <a:t>S</a:t>
            </a:r>
            <a:r>
              <a:rPr lang="es-ES" sz="1400" dirty="0">
                <a:solidFill>
                  <a:schemeClr val="tx1"/>
                </a:solidFill>
                <a:latin typeface="Montserrat" panose="00000500000000000000" pitchFamily="2" charset="0"/>
              </a:rPr>
              <a:t>alud (mental, sexual y reproductiva)</a:t>
            </a:r>
          </a:p>
          <a:p>
            <a:pPr marL="892175" lvl="2" indent="-260350" algn="just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/>
                </a:solidFill>
                <a:latin typeface="Montserrat" panose="00000500000000000000" pitchFamily="2" charset="0"/>
              </a:rPr>
              <a:t>E</a:t>
            </a:r>
            <a:r>
              <a:rPr lang="es-ES" sz="1400" dirty="0">
                <a:solidFill>
                  <a:schemeClr val="tx1"/>
                </a:solidFill>
                <a:latin typeface="Montserrat" panose="00000500000000000000" pitchFamily="2" charset="0"/>
              </a:rPr>
              <a:t>ducación</a:t>
            </a:r>
          </a:p>
          <a:p>
            <a:pPr marL="892175" lvl="2" indent="-260350" algn="just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/>
                </a:solidFill>
                <a:latin typeface="Montserrat" panose="00000500000000000000" pitchFamily="2" charset="0"/>
              </a:rPr>
              <a:t>M</a:t>
            </a:r>
            <a:r>
              <a:rPr lang="es-ES" sz="1400" dirty="0">
                <a:solidFill>
                  <a:schemeClr val="tx1"/>
                </a:solidFill>
                <a:latin typeface="Montserrat" panose="00000500000000000000" pitchFamily="2" charset="0"/>
              </a:rPr>
              <a:t>igración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488;p60">
            <a:extLst>
              <a:ext uri="{FF2B5EF4-FFF2-40B4-BE49-F238E27FC236}">
                <a16:creationId xmlns:a16="http://schemas.microsoft.com/office/drawing/2014/main" id="{E483D509-9D93-DF9C-BDC4-E7907B28327B}"/>
              </a:ext>
            </a:extLst>
          </p:cNvPr>
          <p:cNvSpPr txBox="1">
            <a:spLocks/>
          </p:cNvSpPr>
          <p:nvPr/>
        </p:nvSpPr>
        <p:spPr>
          <a:xfrm>
            <a:off x="865649" y="422374"/>
            <a:ext cx="7352661" cy="6049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800" b="1" dirty="0">
                <a:latin typeface="Amasis MT Pro Black" panose="020F0502020204030204" pitchFamily="18" charset="0"/>
              </a:rPr>
              <a:t>Dimensiones:</a:t>
            </a:r>
            <a:endParaRPr lang="es-ES" sz="1200" dirty="0"/>
          </a:p>
        </p:txBody>
      </p:sp>
      <p:sp>
        <p:nvSpPr>
          <p:cNvPr id="13" name="Google Shape;489;p60">
            <a:extLst>
              <a:ext uri="{FF2B5EF4-FFF2-40B4-BE49-F238E27FC236}">
                <a16:creationId xmlns:a16="http://schemas.microsoft.com/office/drawing/2014/main" id="{5546CF7F-3A3B-8C6F-CE7C-D1FEA3F2E5F8}"/>
              </a:ext>
            </a:extLst>
          </p:cNvPr>
          <p:cNvSpPr txBox="1">
            <a:spLocks/>
          </p:cNvSpPr>
          <p:nvPr/>
        </p:nvSpPr>
        <p:spPr>
          <a:xfrm>
            <a:off x="865649" y="1027289"/>
            <a:ext cx="7435521" cy="36938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lnSpc>
                <a:spcPct val="150000"/>
              </a:lnSpc>
              <a:buSzPct val="150000"/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r>
              <a:rPr lang="es-ES" sz="1600" b="1" dirty="0">
                <a:solidFill>
                  <a:schemeClr val="tx1"/>
                </a:solidFill>
                <a:latin typeface="Montserrat" panose="00000500000000000000" pitchFamily="2" charset="0"/>
              </a:rPr>
              <a:t>Participación y anclaje territorial:</a:t>
            </a:r>
            <a:endParaRPr lang="es-ES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892175" lvl="2" indent="-260350" algn="just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chemeClr val="tx1"/>
                </a:solidFill>
                <a:latin typeface="Montserrat" panose="00000500000000000000" pitchFamily="2" charset="0"/>
              </a:rPr>
              <a:t>Participación ciudadana</a:t>
            </a:r>
            <a:r>
              <a:rPr lang="es-ES" dirty="0">
                <a:solidFill>
                  <a:schemeClr val="tx1"/>
                </a:solidFill>
                <a:latin typeface="Montserrat" panose="00000500000000000000" pitchFamily="2" charset="0"/>
              </a:rPr>
              <a:t>.</a:t>
            </a:r>
          </a:p>
          <a:p>
            <a:pPr marL="892175" lvl="2" indent="-260350" algn="just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/>
                </a:solidFill>
                <a:latin typeface="Montserrat" panose="00000500000000000000" pitchFamily="2" charset="0"/>
              </a:rPr>
              <a:t>Especificidades territoriales en la oferta y demanda de cuidados.</a:t>
            </a:r>
          </a:p>
          <a:p>
            <a:pPr marL="892175" lvl="2" indent="-260350" algn="just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/>
                </a:solidFill>
                <a:latin typeface="Montserrat" panose="00000500000000000000" pitchFamily="2" charset="0"/>
              </a:rPr>
              <a:t>Involucramiento de organizaciones y movimientos sociales.</a:t>
            </a:r>
          </a:p>
          <a:p>
            <a:pPr marL="285750" indent="-285750" algn="just">
              <a:lnSpc>
                <a:spcPct val="150000"/>
              </a:lnSpc>
              <a:buSzPct val="150000"/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r>
              <a:rPr lang="es-ES" sz="1600" b="1" dirty="0">
                <a:solidFill>
                  <a:schemeClr val="tx1"/>
                </a:solidFill>
                <a:latin typeface="Montserrat" panose="00000500000000000000" pitchFamily="2" charset="0"/>
              </a:rPr>
              <a:t>Estadísticas:</a:t>
            </a:r>
          </a:p>
          <a:p>
            <a:pPr marL="892175" lvl="2" indent="-260350" algn="just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/>
                </a:solidFill>
                <a:latin typeface="Montserrat" panose="00000500000000000000" pitchFamily="2" charset="0"/>
              </a:rPr>
              <a:t>Contabilización de los efectos </a:t>
            </a:r>
            <a:r>
              <a:rPr lang="es-ES" dirty="0" smtClean="0">
                <a:solidFill>
                  <a:schemeClr val="tx1"/>
                </a:solidFill>
                <a:latin typeface="Montserrat" panose="00000500000000000000" pitchFamily="2" charset="0"/>
              </a:rPr>
              <a:t>multiplicadores de </a:t>
            </a:r>
            <a:r>
              <a:rPr lang="es-ES" dirty="0">
                <a:solidFill>
                  <a:schemeClr val="tx1"/>
                </a:solidFill>
                <a:latin typeface="Montserrat" panose="00000500000000000000" pitchFamily="2" charset="0"/>
              </a:rPr>
              <a:t>la economía del cuidado.</a:t>
            </a:r>
          </a:p>
          <a:p>
            <a:pPr marL="892175" lvl="2" indent="-260350" algn="just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/>
                </a:solidFill>
                <a:latin typeface="Montserrat" panose="00000500000000000000" pitchFamily="2" charset="0"/>
              </a:rPr>
              <a:t>Transversalización en los sistemas estadísticos nacionales.</a:t>
            </a:r>
          </a:p>
          <a:p>
            <a:pPr marL="892175" lvl="2" indent="-260350" algn="just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/>
                </a:solidFill>
                <a:latin typeface="Montserrat" panose="00000500000000000000" pitchFamily="2" charset="0"/>
              </a:rPr>
              <a:t>Medición del uso del tiempo y necesidades y valorización del trabajo no remunerado en las cuentas nacionales.</a:t>
            </a:r>
          </a:p>
          <a:p>
            <a:pPr marL="892175" lvl="2" indent="-260350" algn="just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/>
                </a:solidFill>
                <a:latin typeface="Montserrat" panose="00000500000000000000" pitchFamily="2" charset="0"/>
              </a:rPr>
              <a:t>Mediciones de bienestar complementarias al PIB.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88;p60">
            <a:extLst>
              <a:ext uri="{FF2B5EF4-FFF2-40B4-BE49-F238E27FC236}">
                <a16:creationId xmlns:a16="http://schemas.microsoft.com/office/drawing/2014/main" id="{D6A2B521-6BB8-8CF7-E670-F79102CA25FF}"/>
              </a:ext>
            </a:extLst>
          </p:cNvPr>
          <p:cNvSpPr txBox="1">
            <a:spLocks/>
          </p:cNvSpPr>
          <p:nvPr/>
        </p:nvSpPr>
        <p:spPr>
          <a:xfrm>
            <a:off x="865649" y="422375"/>
            <a:ext cx="7352661" cy="7742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000" b="1" dirty="0">
                <a:latin typeface="Amasis MT Pro Black" panose="020F0502020204030204" pitchFamily="18" charset="0"/>
              </a:rPr>
              <a:t/>
            </a:r>
            <a:br>
              <a:rPr lang="es-ES" sz="1000" b="1" dirty="0">
                <a:latin typeface="Amasis MT Pro Black" panose="020F0502020204030204" pitchFamily="18" charset="0"/>
              </a:rPr>
            </a:br>
            <a:r>
              <a:rPr lang="es-ES" sz="2800" b="1" dirty="0">
                <a:latin typeface="Amasis MT Pro Black" panose="020F0502020204030204" pitchFamily="18" charset="0"/>
              </a:rPr>
              <a:t>Dimensiones:</a:t>
            </a:r>
            <a:endParaRPr lang="es-ES" sz="1200" dirty="0"/>
          </a:p>
        </p:txBody>
      </p:sp>
      <p:sp>
        <p:nvSpPr>
          <p:cNvPr id="5" name="Google Shape;489;p60">
            <a:extLst>
              <a:ext uri="{FF2B5EF4-FFF2-40B4-BE49-F238E27FC236}">
                <a16:creationId xmlns:a16="http://schemas.microsoft.com/office/drawing/2014/main" id="{2ED536B2-431E-5781-7C8B-F61F88894D29}"/>
              </a:ext>
            </a:extLst>
          </p:cNvPr>
          <p:cNvSpPr txBox="1">
            <a:spLocks/>
          </p:cNvSpPr>
          <p:nvPr/>
        </p:nvSpPr>
        <p:spPr>
          <a:xfrm>
            <a:off x="865649" y="1196623"/>
            <a:ext cx="7792929" cy="3146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lnSpc>
                <a:spcPct val="150000"/>
              </a:lnSpc>
              <a:buSzPct val="150000"/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r>
              <a:rPr lang="es-ES" sz="1600" b="1" dirty="0">
                <a:solidFill>
                  <a:schemeClr val="tx1"/>
                </a:solidFill>
                <a:latin typeface="Montserrat" panose="00000500000000000000" pitchFamily="2" charset="0"/>
              </a:rPr>
              <a:t>Financiamiento:</a:t>
            </a:r>
          </a:p>
          <a:p>
            <a:pPr marL="892175" lvl="2" indent="-260350" algn="just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/>
                </a:solidFill>
                <a:latin typeface="Montserrat" panose="00000500000000000000" pitchFamily="2" charset="0"/>
              </a:rPr>
              <a:t>Inversión pública sostenible en el tiempo destinada a políticas e infraestructuras de cuidado.</a:t>
            </a:r>
          </a:p>
          <a:p>
            <a:pPr marL="892175" lvl="2" indent="-260350" algn="just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/>
                </a:solidFill>
                <a:latin typeface="Montserrat" panose="00000500000000000000" pitchFamily="2" charset="0"/>
              </a:rPr>
              <a:t>Presupuestos con enfoque de género.</a:t>
            </a:r>
            <a:endParaRPr lang="es-ES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285750" indent="-285750" algn="just">
              <a:lnSpc>
                <a:spcPct val="150000"/>
              </a:lnSpc>
              <a:buSzPct val="150000"/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r>
              <a:rPr lang="es-ES" sz="1600" b="1" dirty="0">
                <a:solidFill>
                  <a:schemeClr val="tx1"/>
                </a:solidFill>
                <a:latin typeface="Montserrat" panose="00000500000000000000" pitchFamily="2" charset="0"/>
              </a:rPr>
              <a:t>Políticas fiscales:</a:t>
            </a:r>
            <a:endParaRPr lang="es-ES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892175" lvl="2" indent="-260350" algn="just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/>
                </a:solidFill>
                <a:latin typeface="Montserrat" panose="00000500000000000000" pitchFamily="2" charset="0"/>
              </a:rPr>
              <a:t>Políticas fiscales </a:t>
            </a:r>
            <a:r>
              <a:rPr lang="es-ES" dirty="0" err="1">
                <a:solidFill>
                  <a:schemeClr val="tx1"/>
                </a:solidFill>
                <a:latin typeface="Montserrat" panose="00000500000000000000" pitchFamily="2" charset="0"/>
              </a:rPr>
              <a:t>contracíclicas</a:t>
            </a:r>
            <a:r>
              <a:rPr lang="es-ES" dirty="0">
                <a:solidFill>
                  <a:schemeClr val="tx1"/>
                </a:solidFill>
                <a:latin typeface="Montserrat" panose="00000500000000000000" pitchFamily="2" charset="0"/>
              </a:rPr>
              <a:t> sensibles a las desigualdades de género. </a:t>
            </a:r>
          </a:p>
          <a:p>
            <a:pPr marL="892175" lvl="2" indent="-260350" algn="just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s-ES" sz="1400" dirty="0">
                <a:solidFill>
                  <a:schemeClr val="tx1"/>
                </a:solidFill>
                <a:latin typeface="Montserrat" panose="00000500000000000000" pitchFamily="2" charset="0"/>
              </a:rPr>
              <a:t>Impacto del ajuste fiscal o recortes presupuestarios en programas y apoyos de disminución de la pobreza, de trabajo no remunerado y de cuidados.</a:t>
            </a:r>
          </a:p>
          <a:p>
            <a:pPr marL="892175" lvl="2" indent="-260350" algn="just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/>
                </a:solidFill>
                <a:latin typeface="Montserrat" panose="00000500000000000000" pitchFamily="2" charset="0"/>
              </a:rPr>
              <a:t>C</a:t>
            </a:r>
            <a:r>
              <a:rPr lang="es-ES" sz="1400" dirty="0">
                <a:solidFill>
                  <a:schemeClr val="tx1"/>
                </a:solidFill>
                <a:latin typeface="Montserrat" panose="00000500000000000000" pitchFamily="2" charset="0"/>
              </a:rPr>
              <a:t>ombatir la evasión y la elusión fiscales y los flujos financieros ilícitos, y mejorar la recaudación fiscal.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488;p60">
            <a:extLst>
              <a:ext uri="{FF2B5EF4-FFF2-40B4-BE49-F238E27FC236}">
                <a16:creationId xmlns:a16="http://schemas.microsoft.com/office/drawing/2014/main" id="{8CC595CE-EA19-79E4-8AAA-4A5C616F147B}"/>
              </a:ext>
            </a:extLst>
          </p:cNvPr>
          <p:cNvSpPr txBox="1">
            <a:spLocks/>
          </p:cNvSpPr>
          <p:nvPr/>
        </p:nvSpPr>
        <p:spPr>
          <a:xfrm>
            <a:off x="865649" y="422375"/>
            <a:ext cx="7352661" cy="853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000" b="1" dirty="0">
                <a:latin typeface="Amasis MT Pro Black" panose="020F0502020204030204" pitchFamily="18" charset="0"/>
              </a:rPr>
              <a:t/>
            </a:r>
            <a:br>
              <a:rPr lang="es-ES" sz="1000" b="1" dirty="0">
                <a:latin typeface="Amasis MT Pro Black" panose="020F0502020204030204" pitchFamily="18" charset="0"/>
              </a:rPr>
            </a:br>
            <a:r>
              <a:rPr lang="es-ES" sz="2800" b="1" dirty="0">
                <a:latin typeface="Amasis MT Pro Black" panose="020F0502020204030204" pitchFamily="18" charset="0"/>
              </a:rPr>
              <a:t>Dimensiones:</a:t>
            </a:r>
            <a:endParaRPr lang="es-ES" sz="1200" dirty="0"/>
          </a:p>
        </p:txBody>
      </p:sp>
      <p:sp>
        <p:nvSpPr>
          <p:cNvPr id="29" name="Google Shape;489;p60">
            <a:extLst>
              <a:ext uri="{FF2B5EF4-FFF2-40B4-BE49-F238E27FC236}">
                <a16:creationId xmlns:a16="http://schemas.microsoft.com/office/drawing/2014/main" id="{CDBD38EA-5ED3-B3A8-D9E9-48121E498A31}"/>
              </a:ext>
            </a:extLst>
          </p:cNvPr>
          <p:cNvSpPr txBox="1">
            <a:spLocks/>
          </p:cNvSpPr>
          <p:nvPr/>
        </p:nvSpPr>
        <p:spPr>
          <a:xfrm>
            <a:off x="865649" y="1275645"/>
            <a:ext cx="7435521" cy="3146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lnSpc>
                <a:spcPct val="150000"/>
              </a:lnSpc>
              <a:buSzPct val="150000"/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r>
              <a:rPr lang="es-ES" sz="1600" b="1" dirty="0">
                <a:solidFill>
                  <a:schemeClr val="tx1"/>
                </a:solidFill>
                <a:latin typeface="Montserrat" panose="00000500000000000000" pitchFamily="2" charset="0"/>
              </a:rPr>
              <a:t>Multilateralismo:</a:t>
            </a:r>
          </a:p>
          <a:p>
            <a:pPr marL="892175" lvl="2" indent="-260350" algn="just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/>
                </a:solidFill>
                <a:latin typeface="Montserrat" panose="00000500000000000000" pitchFamily="2" charset="0"/>
              </a:rPr>
              <a:t>Acuerdos de cooperación.</a:t>
            </a:r>
          </a:p>
          <a:p>
            <a:pPr marL="892175" lvl="2" indent="-260350" algn="just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/>
                </a:solidFill>
                <a:latin typeface="Montserrat" panose="00000500000000000000" pitchFamily="2" charset="0"/>
              </a:rPr>
              <a:t>Acciones de cooperación Norte-Sur, Sur-Sur y triangular.</a:t>
            </a:r>
          </a:p>
          <a:p>
            <a:pPr marL="892175" lvl="2" indent="-260350" algn="just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/>
                </a:solidFill>
                <a:latin typeface="Montserrat" panose="00000500000000000000" pitchFamily="2" charset="0"/>
              </a:rPr>
              <a:t>Cooperación entre Estados para impulsar la Agenda Regional de Género y la Agenda 2030 para el Desarrollo Sostenible.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inimalist Business Slides XL by Slidesgo">
  <a:themeElements>
    <a:clrScheme name="Simple Light">
      <a:dk1>
        <a:srgbClr val="000000"/>
      </a:dk1>
      <a:lt1>
        <a:srgbClr val="E3E7F0"/>
      </a:lt1>
      <a:dk2>
        <a:srgbClr val="000000"/>
      </a:dk2>
      <a:lt2>
        <a:srgbClr val="E3E7F0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395</Words>
  <Application>Microsoft Office PowerPoint</Application>
  <PresentationFormat>Presentación en pantalla (16:9)</PresentationFormat>
  <Paragraphs>56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Arial</vt:lpstr>
      <vt:lpstr>Courier New</vt:lpstr>
      <vt:lpstr>Crimson Text</vt:lpstr>
      <vt:lpstr>Amasis MT Pro Black</vt:lpstr>
      <vt:lpstr>Merriweather Light</vt:lpstr>
      <vt:lpstr>Vidaloka</vt:lpstr>
      <vt:lpstr>Lato</vt:lpstr>
      <vt:lpstr>Montserrat</vt:lpstr>
      <vt:lpstr>Minimalist Business Slides XL by Slidesgo</vt:lpstr>
      <vt:lpstr>Presentación de PowerPoint</vt:lpstr>
      <vt:lpstr>Compromiso de Buenos Aires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Soledad Salvador</cp:lastModifiedBy>
  <cp:revision>12</cp:revision>
  <dcterms:modified xsi:type="dcterms:W3CDTF">2023-12-14T20:22:34Z</dcterms:modified>
</cp:coreProperties>
</file>